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5988"/>
  </p:normalViewPr>
  <p:slideViewPr>
    <p:cSldViewPr>
      <p:cViewPr varScale="1">
        <p:scale>
          <a:sx n="69" d="100"/>
          <a:sy n="69" d="100"/>
        </p:scale>
        <p:origin x="161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41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71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3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412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96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8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46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3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29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09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54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8860-3604-4942-B70E-FE9C4A93122A}" type="datetimeFigureOut">
              <a:rPr lang="fr-FR" smtClean="0"/>
              <a:pPr/>
              <a:t>29/05/2022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F60A5-8C28-4779-98E2-FA0C4447CE0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92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nicolas.battaglini@u-paris.fr" TargetMode="External"/><Relationship Id="rId13" Type="http://schemas.openxmlformats.org/officeDocument/2006/relationships/hyperlink" Target="mailto:fayna.mammeri@u-paris.fr" TargetMode="External"/><Relationship Id="rId3" Type="http://schemas.openxmlformats.org/officeDocument/2006/relationships/hyperlink" Target="mailto:piat@apc.univ-paris-diderot.fr" TargetMode="External"/><Relationship Id="rId7" Type="http://schemas.openxmlformats.org/officeDocument/2006/relationships/hyperlink" Target="mailto:abou@irif.fr" TargetMode="External"/><Relationship Id="rId12" Type="http://schemas.openxmlformats.org/officeDocument/2006/relationships/hyperlink" Target="mailto:guiseppe.leo@u-paris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ulien.girard@cea.fr" TargetMode="External"/><Relationship Id="rId11" Type="http://schemas.openxmlformats.org/officeDocument/2006/relationships/hyperlink" Target="mailto:veronique.gruber@u-paris.fr" TargetMode="External"/><Relationship Id="rId5" Type="http://schemas.openxmlformats.org/officeDocument/2006/relationships/hyperlink" Target="mailto:arki@u-paris.fr" TargetMode="External"/><Relationship Id="rId15" Type="http://schemas.openxmlformats.org/officeDocument/2006/relationships/image" Target="https://www.univ-paris-diderot.fr/sites/default/files/communication/mail/LogoMailUP/Mail_LogoUP154x50.jpg" TargetMode="External"/><Relationship Id="rId10" Type="http://schemas.openxmlformats.org/officeDocument/2006/relationships/hyperlink" Target="mailto:catherine.etchebest@gmail.com" TargetMode="External"/><Relationship Id="rId4" Type="http://schemas.openxmlformats.org/officeDocument/2006/relationships/hyperlink" Target="mailto:amadio@irif.fr" TargetMode="External"/><Relationship Id="rId9" Type="http://schemas.openxmlformats.org/officeDocument/2006/relationships/hyperlink" Target="mailto:ammarmer@u-paris.fr" TargetMode="External"/><Relationship Id="rId14" Type="http://schemas.openxmlformats.org/officeDocument/2006/relationships/hyperlink" Target="mailto:scol-eidd@u-paris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_s1041"/>
          <p:cNvSpPr>
            <a:spLocks noChangeArrowheads="1"/>
          </p:cNvSpPr>
          <p:nvPr/>
        </p:nvSpPr>
        <p:spPr bwMode="auto">
          <a:xfrm>
            <a:off x="142843" y="1691391"/>
            <a:ext cx="2193423" cy="500066"/>
          </a:xfrm>
          <a:prstGeom prst="roundRect">
            <a:avLst>
              <a:gd name="adj" fmla="val 0"/>
            </a:avLst>
          </a:prstGeom>
          <a:noFill/>
          <a:ln w="6350" algn="ctr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 smtClean="0"/>
              <a:t>Nora Belaich</a:t>
            </a:r>
            <a:endParaRPr lang="fr-FR" sz="1200" dirty="0"/>
          </a:p>
          <a:p>
            <a:pPr algn="ctr"/>
            <a:r>
              <a:rPr lang="fr-FR" sz="1200" b="1" dirty="0"/>
              <a:t>en charge de la 1A</a:t>
            </a:r>
            <a:r>
              <a:rPr lang="fr-FR" sz="1200" dirty="0"/>
              <a:t> </a:t>
            </a:r>
          </a:p>
        </p:txBody>
      </p:sp>
      <p:sp>
        <p:nvSpPr>
          <p:cNvPr id="38" name="_s1041"/>
          <p:cNvSpPr>
            <a:spLocks noChangeArrowheads="1"/>
          </p:cNvSpPr>
          <p:nvPr/>
        </p:nvSpPr>
        <p:spPr bwMode="auto">
          <a:xfrm>
            <a:off x="344793" y="166929"/>
            <a:ext cx="8569325" cy="533882"/>
          </a:xfrm>
          <a:prstGeom prst="roundRect">
            <a:avLst>
              <a:gd name="adj" fmla="val 42542"/>
            </a:avLst>
          </a:prstGeom>
          <a:solidFill>
            <a:srgbClr val="CBD8ED"/>
          </a:solidFill>
          <a:ln w="1905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Ecole d’Ingénieur Denis Diderot</a:t>
            </a:r>
          </a:p>
          <a:p>
            <a:pPr algn="ctr"/>
            <a:r>
              <a:rPr lang="fr-FR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Conseil des Etudes</a:t>
            </a:r>
            <a:endParaRPr lang="fr-F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_s1041"/>
          <p:cNvSpPr>
            <a:spLocks noChangeArrowheads="1"/>
          </p:cNvSpPr>
          <p:nvPr/>
        </p:nvSpPr>
        <p:spPr bwMode="auto">
          <a:xfrm>
            <a:off x="142844" y="2311805"/>
            <a:ext cx="2193422" cy="500066"/>
          </a:xfrm>
          <a:prstGeom prst="roundRect">
            <a:avLst>
              <a:gd name="adj" fmla="val 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 smtClean="0"/>
              <a:t>Christine Da SILVA</a:t>
            </a:r>
            <a:endParaRPr lang="fr-FR" sz="1200" dirty="0"/>
          </a:p>
          <a:p>
            <a:pPr algn="ctr"/>
            <a:r>
              <a:rPr lang="fr-FR" sz="1200" b="1" dirty="0"/>
              <a:t>en charge de la </a:t>
            </a:r>
            <a:r>
              <a:rPr lang="fr-FR" sz="1200" b="1" dirty="0" smtClean="0"/>
              <a:t>2A</a:t>
            </a:r>
          </a:p>
          <a:p>
            <a:pPr algn="ctr"/>
            <a:r>
              <a:rPr lang="fr-FR" sz="1200" b="1" dirty="0" smtClean="0"/>
              <a:t>Coordinatrice de scolarité</a:t>
            </a:r>
            <a:r>
              <a:rPr lang="fr-FR" sz="1200" dirty="0" smtClean="0"/>
              <a:t> </a:t>
            </a:r>
            <a:endParaRPr lang="fr-FR" sz="1200" dirty="0"/>
          </a:p>
        </p:txBody>
      </p:sp>
      <p:pic>
        <p:nvPicPr>
          <p:cNvPr id="44" name="Picture 2" descr="logo EID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6" t="15416" r="9674" b="12646"/>
          <a:stretch>
            <a:fillRect/>
          </a:stretch>
        </p:blipFill>
        <p:spPr bwMode="auto">
          <a:xfrm>
            <a:off x="8066074" y="166930"/>
            <a:ext cx="848044" cy="533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_s1041" descr="5 %"/>
          <p:cNvSpPr>
            <a:spLocks noChangeArrowheads="1"/>
          </p:cNvSpPr>
          <p:nvPr/>
        </p:nvSpPr>
        <p:spPr bwMode="auto">
          <a:xfrm>
            <a:off x="4488286" y="3982486"/>
            <a:ext cx="2165575" cy="63887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dirty="0"/>
          </a:p>
          <a:p>
            <a:pPr algn="ctr"/>
            <a:r>
              <a:rPr lang="fr-FR" sz="1400" dirty="0"/>
              <a:t>Michel Piat </a:t>
            </a:r>
          </a:p>
          <a:p>
            <a:pPr algn="ctr"/>
            <a:r>
              <a:rPr lang="fr-FR" sz="1200" dirty="0">
                <a:hlinkClick r:id="rId3"/>
              </a:rPr>
              <a:t>piat@apc.univ-paris-diderot.fr</a:t>
            </a:r>
            <a:endParaRPr lang="fr-FR" sz="1200" dirty="0"/>
          </a:p>
          <a:p>
            <a:pPr algn="ctr"/>
            <a:r>
              <a:rPr lang="fr-FR" sz="1200" dirty="0">
                <a:latin typeface="+mn-lt"/>
              </a:rPr>
              <a:t>	</a:t>
            </a:r>
          </a:p>
        </p:txBody>
      </p:sp>
      <p:sp>
        <p:nvSpPr>
          <p:cNvPr id="50" name="_s1041" descr="5 %"/>
          <p:cNvSpPr>
            <a:spLocks noChangeArrowheads="1"/>
          </p:cNvSpPr>
          <p:nvPr/>
        </p:nvSpPr>
        <p:spPr bwMode="auto">
          <a:xfrm>
            <a:off x="4487146" y="4699383"/>
            <a:ext cx="2156555" cy="642942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>
                <a:latin typeface="+mn-lt"/>
              </a:rPr>
              <a:t>Roberto </a:t>
            </a:r>
            <a:r>
              <a:rPr lang="fr-FR" sz="1400" dirty="0" err="1">
                <a:latin typeface="+mn-lt"/>
              </a:rPr>
              <a:t>Amadio</a:t>
            </a:r>
            <a:endParaRPr lang="fr-FR" sz="1400" dirty="0">
              <a:latin typeface="+mn-lt"/>
            </a:endParaRPr>
          </a:p>
          <a:p>
            <a:pPr algn="ctr"/>
            <a:r>
              <a:rPr lang="fr-FR" sz="1200" dirty="0">
                <a:hlinkClick r:id="rId4"/>
              </a:rPr>
              <a:t>amadio@irif.fr</a:t>
            </a:r>
            <a:endParaRPr lang="fr-FR" sz="1200" dirty="0"/>
          </a:p>
        </p:txBody>
      </p:sp>
      <p:sp>
        <p:nvSpPr>
          <p:cNvPr id="53" name="_s1041" descr="5 %"/>
          <p:cNvSpPr>
            <a:spLocks noChangeArrowheads="1"/>
          </p:cNvSpPr>
          <p:nvPr/>
        </p:nvSpPr>
        <p:spPr bwMode="auto">
          <a:xfrm>
            <a:off x="5500694" y="1927212"/>
            <a:ext cx="2286016" cy="716542"/>
          </a:xfrm>
          <a:prstGeom prst="roundRect">
            <a:avLst>
              <a:gd name="adj" fmla="val 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b="1" dirty="0">
              <a:latin typeface="+mn-lt"/>
            </a:endParaRPr>
          </a:p>
          <a:p>
            <a:pPr algn="ctr"/>
            <a:r>
              <a:rPr lang="fr-FR" sz="1400" dirty="0">
                <a:latin typeface="+mn-lt"/>
              </a:rPr>
              <a:t>Jérémy </a:t>
            </a:r>
            <a:r>
              <a:rPr lang="fr-FR" sz="1400" dirty="0" err="1">
                <a:latin typeface="+mn-lt"/>
              </a:rPr>
              <a:t>Arki</a:t>
            </a:r>
            <a:endParaRPr lang="fr-FR" sz="1400" dirty="0">
              <a:latin typeface="+mn-lt"/>
            </a:endParaRPr>
          </a:p>
          <a:p>
            <a:pPr algn="ctr"/>
            <a:r>
              <a:rPr lang="fr-FR" sz="1200" b="1" dirty="0">
                <a:latin typeface="+mn-lt"/>
              </a:rPr>
              <a:t>Resp</a:t>
            </a:r>
            <a:r>
              <a:rPr lang="fr-FR" sz="1200" b="1" dirty="0"/>
              <a:t>onsable</a:t>
            </a:r>
            <a:r>
              <a:rPr lang="fr-FR" sz="1200" b="1" dirty="0">
                <a:latin typeface="+mn-lt"/>
              </a:rPr>
              <a:t> Langues</a:t>
            </a:r>
          </a:p>
          <a:p>
            <a:pPr algn="ctr"/>
            <a:r>
              <a:rPr lang="fr-FR" sz="1200" dirty="0">
                <a:hlinkClick r:id="rId5"/>
              </a:rPr>
              <a:t>arki@u-paris.fr</a:t>
            </a:r>
            <a:endParaRPr lang="fr-FR" sz="1200" dirty="0"/>
          </a:p>
          <a:p>
            <a:pPr algn="ctr"/>
            <a:r>
              <a:rPr lang="fr-FR" sz="1200" b="1" dirty="0">
                <a:latin typeface="+mn-lt"/>
              </a:rPr>
              <a:t>		</a:t>
            </a:r>
          </a:p>
        </p:txBody>
      </p:sp>
      <p:sp>
        <p:nvSpPr>
          <p:cNvPr id="33" name="Line 21"/>
          <p:cNvSpPr>
            <a:spLocks noChangeShapeType="1"/>
          </p:cNvSpPr>
          <p:nvPr/>
        </p:nvSpPr>
        <p:spPr bwMode="auto">
          <a:xfrm flipH="1" flipV="1">
            <a:off x="5200824" y="1124744"/>
            <a:ext cx="30728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 sz="1600">
              <a:latin typeface="+mn-lt"/>
            </a:endParaRPr>
          </a:p>
        </p:txBody>
      </p:sp>
      <p:sp>
        <p:nvSpPr>
          <p:cNvPr id="26" name="_s1041"/>
          <p:cNvSpPr>
            <a:spLocks noChangeArrowheads="1"/>
          </p:cNvSpPr>
          <p:nvPr/>
        </p:nvSpPr>
        <p:spPr bwMode="auto">
          <a:xfrm>
            <a:off x="142844" y="2928934"/>
            <a:ext cx="2193422" cy="500066"/>
          </a:xfrm>
          <a:prstGeom prst="roundRect">
            <a:avLst>
              <a:gd name="adj" fmla="val 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 smtClean="0"/>
              <a:t>Eva </a:t>
            </a:r>
            <a:r>
              <a:rPr lang="fr-FR" sz="1200" dirty="0" err="1" smtClean="0"/>
              <a:t>Molaro</a:t>
            </a:r>
            <a:r>
              <a:rPr lang="fr-FR" sz="1200" dirty="0" smtClean="0"/>
              <a:t> Annane</a:t>
            </a:r>
            <a:endParaRPr lang="fr-FR" sz="1200" dirty="0"/>
          </a:p>
          <a:p>
            <a:pPr algn="ctr"/>
            <a:r>
              <a:rPr lang="fr-FR" sz="1200" b="1" dirty="0"/>
              <a:t>en charge de la 3A</a:t>
            </a:r>
            <a:r>
              <a:rPr lang="fr-FR" sz="1200" dirty="0"/>
              <a:t> </a:t>
            </a:r>
          </a:p>
        </p:txBody>
      </p:sp>
      <p:sp>
        <p:nvSpPr>
          <p:cNvPr id="64" name="_s1041" descr="5 %"/>
          <p:cNvSpPr>
            <a:spLocks noChangeArrowheads="1"/>
          </p:cNvSpPr>
          <p:nvPr/>
        </p:nvSpPr>
        <p:spPr bwMode="auto">
          <a:xfrm>
            <a:off x="7049392" y="3982486"/>
            <a:ext cx="1999161" cy="63887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dirty="0"/>
          </a:p>
          <a:p>
            <a:pPr algn="ctr"/>
            <a:r>
              <a:rPr lang="fr-FR" sz="1400" dirty="0"/>
              <a:t>Julien Girard</a:t>
            </a:r>
          </a:p>
          <a:p>
            <a:pPr algn="ctr"/>
            <a:r>
              <a:rPr lang="fr-FR" sz="1200" dirty="0">
                <a:hlinkClick r:id="rId6"/>
              </a:rPr>
              <a:t>Julien.girard@cea.fr</a:t>
            </a:r>
            <a:endParaRPr lang="fr-FR" sz="1200" dirty="0"/>
          </a:p>
          <a:p>
            <a:pPr algn="ctr"/>
            <a:r>
              <a:rPr lang="fr-FR" sz="1200" dirty="0">
                <a:latin typeface="+mn-lt"/>
              </a:rPr>
              <a:t>	</a:t>
            </a:r>
          </a:p>
        </p:txBody>
      </p:sp>
      <p:cxnSp>
        <p:nvCxnSpPr>
          <p:cNvPr id="65" name="Connecteur droit 64"/>
          <p:cNvCxnSpPr>
            <a:cxnSpLocks/>
            <a:stCxn id="39" idx="3"/>
          </p:cNvCxnSpPr>
          <p:nvPr/>
        </p:nvCxnSpPr>
        <p:spPr>
          <a:xfrm>
            <a:off x="2336266" y="2561838"/>
            <a:ext cx="1751292" cy="2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4071934" y="2285483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_s1041" descr="5 %"/>
          <p:cNvSpPr>
            <a:spLocks noChangeArrowheads="1"/>
          </p:cNvSpPr>
          <p:nvPr/>
        </p:nvSpPr>
        <p:spPr bwMode="auto">
          <a:xfrm>
            <a:off x="7049391" y="4697452"/>
            <a:ext cx="1999161" cy="638879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dirty="0"/>
          </a:p>
          <a:p>
            <a:pPr algn="ctr"/>
            <a:r>
              <a:rPr lang="fr-FR" sz="1400" dirty="0"/>
              <a:t>Ahmed </a:t>
            </a:r>
            <a:r>
              <a:rPr lang="fr-FR" sz="1400" dirty="0" err="1"/>
              <a:t>Bouajjani</a:t>
            </a:r>
            <a:r>
              <a:rPr lang="fr-FR" sz="1400" dirty="0"/>
              <a:t> </a:t>
            </a:r>
          </a:p>
          <a:p>
            <a:pPr algn="ctr"/>
            <a:r>
              <a:rPr lang="fr-FR" sz="1200" dirty="0">
                <a:hlinkClick r:id="rId7"/>
              </a:rPr>
              <a:t>abou@irif.fr</a:t>
            </a:r>
            <a:endParaRPr lang="fr-FR" sz="1200" dirty="0"/>
          </a:p>
          <a:p>
            <a:pPr algn="ctr"/>
            <a:r>
              <a:rPr lang="fr-FR" sz="1200" dirty="0">
                <a:latin typeface="+mn-lt"/>
              </a:rPr>
              <a:t>	</a:t>
            </a:r>
          </a:p>
        </p:txBody>
      </p:sp>
      <p:sp>
        <p:nvSpPr>
          <p:cNvPr id="29" name="_s1041" descr="5 %"/>
          <p:cNvSpPr>
            <a:spLocks noChangeArrowheads="1"/>
          </p:cNvSpPr>
          <p:nvPr/>
        </p:nvSpPr>
        <p:spPr bwMode="auto">
          <a:xfrm>
            <a:off x="4487146" y="5411832"/>
            <a:ext cx="2156555" cy="64294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Nicolas </a:t>
            </a:r>
            <a:r>
              <a:rPr lang="fr-FR" sz="1400" dirty="0" err="1"/>
              <a:t>Battaglini</a:t>
            </a:r>
            <a:r>
              <a:rPr lang="fr-FR" sz="1400" dirty="0"/>
              <a:t> </a:t>
            </a:r>
          </a:p>
          <a:p>
            <a:pPr algn="ctr"/>
            <a:r>
              <a:rPr lang="fr-FR" sz="1200" dirty="0">
                <a:hlinkClick r:id="rId8"/>
              </a:rPr>
              <a:t>nicolas.battaglini@u-paris.fr</a:t>
            </a:r>
            <a:endParaRPr lang="fr-FR" sz="1200" dirty="0"/>
          </a:p>
        </p:txBody>
      </p:sp>
      <p:sp>
        <p:nvSpPr>
          <p:cNvPr id="32" name="_s1041" descr="5 %"/>
          <p:cNvSpPr>
            <a:spLocks noChangeArrowheads="1"/>
          </p:cNvSpPr>
          <p:nvPr/>
        </p:nvSpPr>
        <p:spPr bwMode="auto">
          <a:xfrm>
            <a:off x="7049391" y="5409800"/>
            <a:ext cx="2015269" cy="64294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Souad Ammar-</a:t>
            </a:r>
            <a:r>
              <a:rPr lang="fr-FR" sz="1400" dirty="0" err="1"/>
              <a:t>Merah</a:t>
            </a:r>
            <a:r>
              <a:rPr lang="fr-FR" sz="1400" dirty="0"/>
              <a:t> </a:t>
            </a:r>
          </a:p>
          <a:p>
            <a:pPr algn="ctr"/>
            <a:r>
              <a:rPr lang="fr-FR" sz="1200" dirty="0">
                <a:hlinkClick r:id="rId9"/>
              </a:rPr>
              <a:t>ammarmer@u-paris.fr</a:t>
            </a:r>
            <a:endParaRPr lang="fr-FR" sz="1200" dirty="0"/>
          </a:p>
        </p:txBody>
      </p:sp>
      <p:sp>
        <p:nvSpPr>
          <p:cNvPr id="35" name="_s1041" descr="5 %"/>
          <p:cNvSpPr>
            <a:spLocks noChangeArrowheads="1"/>
          </p:cNvSpPr>
          <p:nvPr/>
        </p:nvSpPr>
        <p:spPr bwMode="auto">
          <a:xfrm>
            <a:off x="4487146" y="6126212"/>
            <a:ext cx="2156555" cy="642942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Cathy </a:t>
            </a:r>
            <a:r>
              <a:rPr lang="fr-FR" sz="1400" dirty="0" err="1"/>
              <a:t>Etchebest</a:t>
            </a:r>
            <a:r>
              <a:rPr lang="fr-FR" sz="1400" dirty="0"/>
              <a:t> </a:t>
            </a:r>
          </a:p>
          <a:p>
            <a:pPr algn="ctr"/>
            <a:r>
              <a:rPr lang="fr-FR" sz="1200" dirty="0">
                <a:hlinkClick r:id="rId10"/>
              </a:rPr>
              <a:t>catherine.etchebest@gmail.com</a:t>
            </a:r>
            <a:endParaRPr lang="fr-FR" sz="1200" dirty="0"/>
          </a:p>
        </p:txBody>
      </p:sp>
      <p:sp>
        <p:nvSpPr>
          <p:cNvPr id="40" name="_s1041" descr="5 %"/>
          <p:cNvSpPr>
            <a:spLocks noChangeArrowheads="1"/>
          </p:cNvSpPr>
          <p:nvPr/>
        </p:nvSpPr>
        <p:spPr bwMode="auto">
          <a:xfrm>
            <a:off x="7049390" y="6117274"/>
            <a:ext cx="2015269" cy="642942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/>
              <a:t>Véronique Gruber </a:t>
            </a:r>
          </a:p>
          <a:p>
            <a:pPr algn="ctr"/>
            <a:r>
              <a:rPr lang="fr-FR" sz="1200" dirty="0">
                <a:hlinkClick r:id="rId11"/>
              </a:rPr>
              <a:t>veronique.gruber@u-paris.fr </a:t>
            </a:r>
            <a:r>
              <a:rPr lang="fr-FR" sz="1200" dirty="0">
                <a:hlinkClick r:id="rId9"/>
              </a:rPr>
              <a:t>r</a:t>
            </a:r>
            <a:endParaRPr lang="fr-FR" sz="1200" dirty="0"/>
          </a:p>
        </p:txBody>
      </p:sp>
      <p:sp>
        <p:nvSpPr>
          <p:cNvPr id="71" name="_s1041" descr="5 %"/>
          <p:cNvSpPr>
            <a:spLocks noChangeArrowheads="1"/>
          </p:cNvSpPr>
          <p:nvPr/>
        </p:nvSpPr>
        <p:spPr bwMode="auto">
          <a:xfrm>
            <a:off x="1857357" y="3983072"/>
            <a:ext cx="1791644" cy="63887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 smtClean="0">
                <a:solidFill>
                  <a:srgbClr val="002060"/>
                </a:solidFill>
              </a:rPr>
              <a:t>Mohamed El </a:t>
            </a:r>
            <a:r>
              <a:rPr lang="fr-FR" sz="1400" dirty="0" err="1" smtClean="0">
                <a:solidFill>
                  <a:srgbClr val="002060"/>
                </a:solidFill>
              </a:rPr>
              <a:t>Moustaqil</a:t>
            </a:r>
            <a:endParaRPr lang="fr-FR" sz="1400" dirty="0">
              <a:solidFill>
                <a:srgbClr val="002060"/>
              </a:solidFill>
            </a:endParaRPr>
          </a:p>
          <a:p>
            <a:pPr algn="ctr"/>
            <a:r>
              <a:rPr lang="fr-FR" sz="1400" dirty="0" err="1" smtClean="0">
                <a:solidFill>
                  <a:srgbClr val="002060"/>
                </a:solidFill>
              </a:rPr>
              <a:t>Illyas</a:t>
            </a:r>
            <a:r>
              <a:rPr lang="fr-FR" sz="1400" dirty="0" smtClean="0">
                <a:solidFill>
                  <a:srgbClr val="002060"/>
                </a:solidFill>
              </a:rPr>
              <a:t> </a:t>
            </a:r>
            <a:r>
              <a:rPr lang="fr-FR" sz="1400" dirty="0" err="1" smtClean="0">
                <a:solidFill>
                  <a:srgbClr val="002060"/>
                </a:solidFill>
              </a:rPr>
              <a:t>Harti</a:t>
            </a:r>
            <a:endParaRPr lang="fr-FR" sz="1400" dirty="0">
              <a:latin typeface="+mn-lt"/>
            </a:endParaRPr>
          </a:p>
        </p:txBody>
      </p:sp>
      <p:sp>
        <p:nvSpPr>
          <p:cNvPr id="72" name="_s1041" descr="5 %"/>
          <p:cNvSpPr>
            <a:spLocks noChangeArrowheads="1"/>
          </p:cNvSpPr>
          <p:nvPr/>
        </p:nvSpPr>
        <p:spPr bwMode="auto">
          <a:xfrm>
            <a:off x="1857357" y="4697452"/>
            <a:ext cx="1791644" cy="638879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400" dirty="0"/>
          </a:p>
          <a:p>
            <a:pPr algn="ctr"/>
            <a:r>
              <a:rPr lang="fr-FR" sz="1400" dirty="0" smtClean="0">
                <a:solidFill>
                  <a:srgbClr val="002060"/>
                </a:solidFill>
              </a:rPr>
              <a:t>Léna Lendjel</a:t>
            </a:r>
            <a:endParaRPr lang="fr-FR" sz="1400" dirty="0">
              <a:solidFill>
                <a:srgbClr val="002060"/>
              </a:solidFill>
            </a:endParaRPr>
          </a:p>
          <a:p>
            <a:pPr algn="ctr"/>
            <a:r>
              <a:rPr lang="fr-FR" sz="1400" dirty="0" smtClean="0">
                <a:solidFill>
                  <a:srgbClr val="002060"/>
                </a:solidFill>
              </a:rPr>
              <a:t>Nassim </a:t>
            </a:r>
            <a:r>
              <a:rPr lang="fr-FR" sz="1400" dirty="0" err="1" smtClean="0">
                <a:solidFill>
                  <a:srgbClr val="002060"/>
                </a:solidFill>
              </a:rPr>
              <a:t>Boukhoukhal</a:t>
            </a:r>
            <a:endParaRPr lang="fr-FR" sz="1400" dirty="0"/>
          </a:p>
          <a:p>
            <a:pPr algn="ctr"/>
            <a:r>
              <a:rPr lang="fr-FR" sz="1400" dirty="0">
                <a:latin typeface="+mn-lt"/>
              </a:rPr>
              <a:t>	</a:t>
            </a:r>
          </a:p>
        </p:txBody>
      </p:sp>
      <p:sp>
        <p:nvSpPr>
          <p:cNvPr id="73" name="_s1041" descr="5 %"/>
          <p:cNvSpPr>
            <a:spLocks noChangeArrowheads="1"/>
          </p:cNvSpPr>
          <p:nvPr/>
        </p:nvSpPr>
        <p:spPr bwMode="auto">
          <a:xfrm>
            <a:off x="1857357" y="5411832"/>
            <a:ext cx="1791644" cy="638879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400" dirty="0"/>
          </a:p>
          <a:p>
            <a:pPr algn="ctr"/>
            <a:r>
              <a:rPr lang="fr-FR" sz="1400" dirty="0" err="1" smtClean="0">
                <a:solidFill>
                  <a:srgbClr val="002060"/>
                </a:solidFill>
              </a:rPr>
              <a:t>Tamina</a:t>
            </a:r>
            <a:r>
              <a:rPr lang="fr-FR" sz="1400" dirty="0" smtClean="0">
                <a:solidFill>
                  <a:srgbClr val="002060"/>
                </a:solidFill>
              </a:rPr>
              <a:t> </a:t>
            </a:r>
            <a:r>
              <a:rPr lang="fr-FR" sz="1400" dirty="0" err="1" smtClean="0">
                <a:solidFill>
                  <a:srgbClr val="002060"/>
                </a:solidFill>
              </a:rPr>
              <a:t>Leygonie</a:t>
            </a:r>
            <a:endParaRPr lang="fr-FR" sz="1400" dirty="0">
              <a:solidFill>
                <a:srgbClr val="002060"/>
              </a:solidFill>
            </a:endParaRPr>
          </a:p>
          <a:p>
            <a:pPr algn="ctr"/>
            <a:r>
              <a:rPr lang="fr-FR" sz="1400" dirty="0" err="1" smtClean="0">
                <a:solidFill>
                  <a:srgbClr val="002060"/>
                </a:solidFill>
              </a:rPr>
              <a:t>Cassadre</a:t>
            </a:r>
            <a:r>
              <a:rPr lang="fr-FR" sz="1400" dirty="0" smtClean="0">
                <a:solidFill>
                  <a:srgbClr val="002060"/>
                </a:solidFill>
              </a:rPr>
              <a:t> </a:t>
            </a:r>
            <a:r>
              <a:rPr lang="fr-FR" sz="1400" dirty="0" err="1" smtClean="0">
                <a:solidFill>
                  <a:srgbClr val="002060"/>
                </a:solidFill>
              </a:rPr>
              <a:t>Boixeda</a:t>
            </a:r>
            <a:r>
              <a:rPr lang="fr-FR" sz="1400" dirty="0" smtClean="0">
                <a:solidFill>
                  <a:srgbClr val="002060"/>
                </a:solidFill>
              </a:rPr>
              <a:t> </a:t>
            </a:r>
            <a:endParaRPr lang="fr-FR" sz="1400" dirty="0"/>
          </a:p>
          <a:p>
            <a:pPr algn="ctr"/>
            <a:r>
              <a:rPr lang="fr-FR" sz="1400" dirty="0">
                <a:latin typeface="+mn-lt"/>
              </a:rPr>
              <a:t>	</a:t>
            </a:r>
          </a:p>
        </p:txBody>
      </p:sp>
      <p:sp>
        <p:nvSpPr>
          <p:cNvPr id="74" name="_s1041" descr="5 %"/>
          <p:cNvSpPr>
            <a:spLocks noChangeArrowheads="1"/>
          </p:cNvSpPr>
          <p:nvPr/>
        </p:nvSpPr>
        <p:spPr bwMode="auto">
          <a:xfrm>
            <a:off x="1857357" y="6126212"/>
            <a:ext cx="1791644" cy="638879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400" dirty="0"/>
          </a:p>
          <a:p>
            <a:pPr algn="ctr"/>
            <a:r>
              <a:rPr lang="fr-FR" sz="1400" dirty="0" smtClean="0">
                <a:solidFill>
                  <a:srgbClr val="002060"/>
                </a:solidFill>
              </a:rPr>
              <a:t>Owen </a:t>
            </a:r>
            <a:r>
              <a:rPr lang="fr-FR" sz="1400" dirty="0" err="1" smtClean="0">
                <a:solidFill>
                  <a:srgbClr val="002060"/>
                </a:solidFill>
              </a:rPr>
              <a:t>Grière</a:t>
            </a:r>
            <a:endParaRPr lang="fr-FR" sz="1400" dirty="0">
              <a:solidFill>
                <a:srgbClr val="002060"/>
              </a:solidFill>
            </a:endParaRPr>
          </a:p>
          <a:p>
            <a:pPr algn="ctr"/>
            <a:r>
              <a:rPr lang="fr-FR" sz="1400" smtClean="0">
                <a:solidFill>
                  <a:srgbClr val="002060"/>
                </a:solidFill>
              </a:rPr>
              <a:t>Emeline Papillon</a:t>
            </a:r>
            <a:endParaRPr lang="fr-FR" sz="1400" dirty="0"/>
          </a:p>
          <a:p>
            <a:pPr algn="ctr"/>
            <a:r>
              <a:rPr lang="fr-FR" sz="1400" dirty="0">
                <a:latin typeface="+mn-lt"/>
              </a:rPr>
              <a:t>	</a:t>
            </a:r>
          </a:p>
        </p:txBody>
      </p:sp>
      <p:cxnSp>
        <p:nvCxnSpPr>
          <p:cNvPr id="80" name="Connecteur droit 79"/>
          <p:cNvCxnSpPr>
            <a:cxnSpLocks/>
          </p:cNvCxnSpPr>
          <p:nvPr/>
        </p:nvCxnSpPr>
        <p:spPr>
          <a:xfrm flipH="1">
            <a:off x="2696296" y="1935838"/>
            <a:ext cx="4426" cy="12416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/>
          <p:nvPr/>
        </p:nvCxnSpPr>
        <p:spPr>
          <a:xfrm>
            <a:off x="2336266" y="1935838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/>
          <p:nvPr/>
        </p:nvCxnSpPr>
        <p:spPr>
          <a:xfrm>
            <a:off x="2339899" y="317666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_s1041" descr="5 %"/>
          <p:cNvSpPr>
            <a:spLocks noChangeArrowheads="1"/>
          </p:cNvSpPr>
          <p:nvPr/>
        </p:nvSpPr>
        <p:spPr bwMode="auto">
          <a:xfrm>
            <a:off x="5500694" y="785794"/>
            <a:ext cx="2286016" cy="704898"/>
          </a:xfrm>
          <a:prstGeom prst="roundRect">
            <a:avLst>
              <a:gd name="adj" fmla="val 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endParaRPr lang="fr-FR" sz="1200" b="1" dirty="0">
              <a:latin typeface="+mn-lt"/>
            </a:endParaRPr>
          </a:p>
          <a:p>
            <a:pPr algn="ctr"/>
            <a:r>
              <a:rPr lang="fr-FR" sz="1400" dirty="0" smtClean="0"/>
              <a:t>Angela Vasanelli</a:t>
            </a:r>
            <a:endParaRPr lang="fr-FR" sz="1400" dirty="0"/>
          </a:p>
          <a:p>
            <a:pPr algn="ctr"/>
            <a:r>
              <a:rPr lang="fr-FR" sz="1200" b="1" dirty="0"/>
              <a:t>Directeur</a:t>
            </a:r>
          </a:p>
          <a:p>
            <a:pPr algn="ctr"/>
            <a:r>
              <a:rPr lang="fr-FR" sz="1200" dirty="0" smtClean="0">
                <a:hlinkClick r:id="rId12"/>
              </a:rPr>
              <a:t>Angela.vasanelli@u-paris.fr</a:t>
            </a:r>
            <a:endParaRPr lang="fr-FR" sz="1200" dirty="0">
              <a:latin typeface="+mn-lt"/>
            </a:endParaRPr>
          </a:p>
          <a:p>
            <a:pPr algn="ctr"/>
            <a:endParaRPr lang="fr-FR" sz="1200" b="1" dirty="0">
              <a:latin typeface="+mn-lt"/>
            </a:endParaRPr>
          </a:p>
        </p:txBody>
      </p:sp>
      <p:cxnSp>
        <p:nvCxnSpPr>
          <p:cNvPr id="93" name="Connecteur droit 92"/>
          <p:cNvCxnSpPr>
            <a:cxnSpLocks/>
          </p:cNvCxnSpPr>
          <p:nvPr/>
        </p:nvCxnSpPr>
        <p:spPr>
          <a:xfrm flipH="1">
            <a:off x="4060459" y="1805229"/>
            <a:ext cx="15229" cy="464042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_s1041" descr="5 %"/>
          <p:cNvSpPr>
            <a:spLocks noChangeArrowheads="1"/>
          </p:cNvSpPr>
          <p:nvPr/>
        </p:nvSpPr>
        <p:spPr bwMode="auto">
          <a:xfrm>
            <a:off x="2935063" y="785794"/>
            <a:ext cx="2265761" cy="102102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400" dirty="0" smtClean="0">
                <a:latin typeface="+mn-lt"/>
              </a:rPr>
              <a:t>Fayna Mammeri</a:t>
            </a:r>
            <a:endParaRPr lang="fr-FR" sz="1400" dirty="0">
              <a:latin typeface="+mn-lt"/>
            </a:endParaRPr>
          </a:p>
          <a:p>
            <a:pPr algn="ctr"/>
            <a:r>
              <a:rPr lang="fr-FR" sz="1200" b="1" dirty="0" smtClean="0">
                <a:latin typeface="+mn-lt"/>
              </a:rPr>
              <a:t>Directrice </a:t>
            </a:r>
            <a:r>
              <a:rPr lang="fr-FR" sz="1200" b="1" dirty="0">
                <a:latin typeface="+mn-lt"/>
              </a:rPr>
              <a:t>des </a:t>
            </a:r>
            <a:r>
              <a:rPr lang="fr-FR" sz="1200" b="1" dirty="0"/>
              <a:t>é</a:t>
            </a:r>
            <a:r>
              <a:rPr lang="fr-FR" sz="1200" b="1" dirty="0">
                <a:latin typeface="+mn-lt"/>
              </a:rPr>
              <a:t>tudes </a:t>
            </a:r>
          </a:p>
          <a:p>
            <a:pPr algn="ctr"/>
            <a:r>
              <a:rPr lang="fr-FR" sz="1200" b="1" dirty="0"/>
              <a:t>Responsable du tronc commun</a:t>
            </a:r>
            <a:r>
              <a:rPr lang="fr-FR" sz="1200" b="1" dirty="0">
                <a:latin typeface="+mn-lt"/>
              </a:rPr>
              <a:t>  </a:t>
            </a:r>
          </a:p>
          <a:p>
            <a:pPr algn="ctr"/>
            <a:r>
              <a:rPr lang="fr-FR" sz="1200" dirty="0" smtClean="0">
                <a:hlinkClick r:id="rId13"/>
              </a:rPr>
              <a:t>fayna.mammeri@u-paris.fr</a:t>
            </a:r>
            <a:endParaRPr lang="fr-FR" sz="1200" dirty="0" smtClean="0"/>
          </a:p>
          <a:p>
            <a:pPr algn="ctr"/>
            <a:endParaRPr lang="fr-FR" sz="12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CC0F9E-ABFA-8C4D-803B-4BE87B0DE223}"/>
              </a:ext>
            </a:extLst>
          </p:cNvPr>
          <p:cNvSpPr txBox="1"/>
          <p:nvPr/>
        </p:nvSpPr>
        <p:spPr>
          <a:xfrm>
            <a:off x="4518323" y="3501008"/>
            <a:ext cx="1887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/>
              <a:t>Responsables</a:t>
            </a:r>
          </a:p>
          <a:p>
            <a:pPr algn="ctr"/>
            <a:r>
              <a:rPr lang="fr-FR" sz="1200" b="1" dirty="0"/>
              <a:t>en charge de la 1A et la 3A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2101520-BD84-DE48-894E-B2D33EEAF7AD}"/>
              </a:ext>
            </a:extLst>
          </p:cNvPr>
          <p:cNvSpPr txBox="1"/>
          <p:nvPr/>
        </p:nvSpPr>
        <p:spPr>
          <a:xfrm>
            <a:off x="7055160" y="3501008"/>
            <a:ext cx="1999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Responsables adjoints</a:t>
            </a:r>
          </a:p>
          <a:p>
            <a:pPr algn="ctr"/>
            <a:r>
              <a:rPr lang="fr-FR" sz="1200" b="1" dirty="0"/>
              <a:t>en charge de la 2A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DA8B68-DCAA-684E-ACB4-8CCFE9448F34}"/>
              </a:ext>
            </a:extLst>
          </p:cNvPr>
          <p:cNvSpPr/>
          <p:nvPr/>
        </p:nvSpPr>
        <p:spPr>
          <a:xfrm>
            <a:off x="1857356" y="3630672"/>
            <a:ext cx="17916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200" b="1" dirty="0"/>
              <a:t>Représentants des Elèves</a:t>
            </a:r>
          </a:p>
        </p:txBody>
      </p:sp>
      <p:sp>
        <p:nvSpPr>
          <p:cNvPr id="48" name="_s1041" descr="5 %">
            <a:extLst>
              <a:ext uri="{FF2B5EF4-FFF2-40B4-BE49-F238E27FC236}">
                <a16:creationId xmlns:a16="http://schemas.microsoft.com/office/drawing/2014/main" id="{61FD66F0-9E4E-AB47-8D7F-2EBD66BF8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35" y="3982486"/>
            <a:ext cx="1204374" cy="63887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6350" algn="ctr">
            <a:noFill/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/>
              <a:t>Génie Physique</a:t>
            </a:r>
            <a:endParaRPr lang="fr-FR" sz="1200" b="1" dirty="0">
              <a:latin typeface="+mn-lt"/>
            </a:endParaRPr>
          </a:p>
        </p:txBody>
      </p:sp>
      <p:sp>
        <p:nvSpPr>
          <p:cNvPr id="49" name="_s1041" descr="5 %">
            <a:extLst>
              <a:ext uri="{FF2B5EF4-FFF2-40B4-BE49-F238E27FC236}">
                <a16:creationId xmlns:a16="http://schemas.microsoft.com/office/drawing/2014/main" id="{A07AEACC-F142-F546-A045-0E73DC65D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44" y="4701516"/>
            <a:ext cx="1207865" cy="638879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 w="6350" algn="ctr">
            <a:noFill/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/>
              <a:t>Systèmes Informatiques Embarqués</a:t>
            </a:r>
            <a:endParaRPr lang="fr-FR" sz="1200" b="1" dirty="0">
              <a:latin typeface="+mn-lt"/>
            </a:endParaRPr>
          </a:p>
        </p:txBody>
      </p:sp>
      <p:sp>
        <p:nvSpPr>
          <p:cNvPr id="51" name="_s1041" descr="5 %">
            <a:extLst>
              <a:ext uri="{FF2B5EF4-FFF2-40B4-BE49-F238E27FC236}">
                <a16:creationId xmlns:a16="http://schemas.microsoft.com/office/drawing/2014/main" id="{EED7A90C-28AB-4641-933E-C1E090D5B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81" y="5411832"/>
            <a:ext cx="1200128" cy="638879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6350" algn="ctr">
            <a:noFill/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/>
              <a:t>Matériaux et Nanotechnologies</a:t>
            </a:r>
            <a:endParaRPr lang="fr-FR" sz="1200" b="1" dirty="0">
              <a:latin typeface="+mn-lt"/>
            </a:endParaRPr>
          </a:p>
        </p:txBody>
      </p:sp>
      <p:sp>
        <p:nvSpPr>
          <p:cNvPr id="52" name="_s1041" descr="5 %">
            <a:extLst>
              <a:ext uri="{FF2B5EF4-FFF2-40B4-BE49-F238E27FC236}">
                <a16:creationId xmlns:a16="http://schemas.microsoft.com/office/drawing/2014/main" id="{30CE5613-F6C3-5043-A849-FAC1B6E71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35" y="6121526"/>
            <a:ext cx="1204374" cy="638879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6350" algn="ctr">
            <a:noFill/>
            <a:round/>
            <a:headEnd/>
            <a:tailEnd/>
          </a:ln>
        </p:spPr>
        <p:txBody>
          <a:bodyPr lIns="18000" tIns="0" rIns="18000" bIns="0" anchor="ctr"/>
          <a:lstStyle/>
          <a:p>
            <a:pPr algn="ctr"/>
            <a:r>
              <a:rPr lang="fr-FR" sz="1200" dirty="0"/>
              <a:t>Génie Biologique</a:t>
            </a:r>
            <a:endParaRPr lang="fr-FR" sz="1200" b="1" dirty="0">
              <a:latin typeface="+mn-lt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A24FFA6-42EC-A844-B223-C98E168D2C67}"/>
              </a:ext>
            </a:extLst>
          </p:cNvPr>
          <p:cNvSpPr/>
          <p:nvPr/>
        </p:nvSpPr>
        <p:spPr>
          <a:xfrm>
            <a:off x="197045" y="3634736"/>
            <a:ext cx="11536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dirty="0"/>
              <a:t>Spécialités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A851A36-F834-5249-8D35-857990646FBD}"/>
              </a:ext>
            </a:extLst>
          </p:cNvPr>
          <p:cNvSpPr/>
          <p:nvPr/>
        </p:nvSpPr>
        <p:spPr>
          <a:xfrm>
            <a:off x="214679" y="1218468"/>
            <a:ext cx="19911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200" b="1" dirty="0"/>
              <a:t>Gestionnaires pédagogiques</a:t>
            </a:r>
          </a:p>
          <a:p>
            <a:pPr algn="ctr"/>
            <a:r>
              <a:rPr lang="fr-FR" sz="1200" dirty="0">
                <a:solidFill>
                  <a:srgbClr val="002060"/>
                </a:solidFill>
                <a:hlinkClick r:id="rId14"/>
              </a:rPr>
              <a:t>scol-eidd@u-paris.fr</a:t>
            </a:r>
            <a:r>
              <a:rPr lang="fr-FR" sz="1200" b="1" dirty="0"/>
              <a:t> </a:t>
            </a:r>
          </a:p>
        </p:txBody>
      </p: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D039B6B5-D142-DF4C-91B4-68D6EC7445B0}"/>
              </a:ext>
            </a:extLst>
          </p:cNvPr>
          <p:cNvCxnSpPr>
            <a:stCxn id="71" idx="3"/>
            <a:endCxn id="46" idx="1"/>
          </p:cNvCxnSpPr>
          <p:nvPr/>
        </p:nvCxnSpPr>
        <p:spPr>
          <a:xfrm flipV="1">
            <a:off x="3649001" y="4301926"/>
            <a:ext cx="839285" cy="58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080B89AE-CA55-8F4C-B7CA-9954F0A5EFCF}"/>
              </a:ext>
            </a:extLst>
          </p:cNvPr>
          <p:cNvCxnSpPr>
            <a:stCxn id="72" idx="3"/>
            <a:endCxn id="50" idx="1"/>
          </p:cNvCxnSpPr>
          <p:nvPr/>
        </p:nvCxnSpPr>
        <p:spPr>
          <a:xfrm>
            <a:off x="3649001" y="5016892"/>
            <a:ext cx="838145" cy="396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9ECC8193-0772-424F-86EB-97BE10717CC1}"/>
              </a:ext>
            </a:extLst>
          </p:cNvPr>
          <p:cNvCxnSpPr>
            <a:stCxn id="73" idx="3"/>
            <a:endCxn id="29" idx="1"/>
          </p:cNvCxnSpPr>
          <p:nvPr/>
        </p:nvCxnSpPr>
        <p:spPr>
          <a:xfrm>
            <a:off x="3649001" y="5731272"/>
            <a:ext cx="838145" cy="203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BF7C3CA6-2D69-1048-A0E2-2F43CE1FAEA2}"/>
              </a:ext>
            </a:extLst>
          </p:cNvPr>
          <p:cNvCxnSpPr>
            <a:stCxn id="74" idx="3"/>
            <a:endCxn id="35" idx="1"/>
          </p:cNvCxnSpPr>
          <p:nvPr/>
        </p:nvCxnSpPr>
        <p:spPr>
          <a:xfrm>
            <a:off x="3649001" y="6445652"/>
            <a:ext cx="838145" cy="203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64DBB5A-D7ED-BB44-92BA-349F19E84DA9}"/>
              </a:ext>
            </a:extLst>
          </p:cNvPr>
          <p:cNvCxnSpPr>
            <a:stCxn id="46" idx="3"/>
            <a:endCxn id="64" idx="1"/>
          </p:cNvCxnSpPr>
          <p:nvPr/>
        </p:nvCxnSpPr>
        <p:spPr>
          <a:xfrm>
            <a:off x="6653861" y="4301926"/>
            <a:ext cx="3955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A28B5F3-927F-F348-BDAC-B6ABFF04AB6C}"/>
              </a:ext>
            </a:extLst>
          </p:cNvPr>
          <p:cNvCxnSpPr>
            <a:stCxn id="50" idx="3"/>
            <a:endCxn id="28" idx="1"/>
          </p:cNvCxnSpPr>
          <p:nvPr/>
        </p:nvCxnSpPr>
        <p:spPr>
          <a:xfrm flipV="1">
            <a:off x="6643701" y="5016892"/>
            <a:ext cx="405690" cy="3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376BC9B-AD90-A844-B9E7-5A3C63124FCF}"/>
              </a:ext>
            </a:extLst>
          </p:cNvPr>
          <p:cNvCxnSpPr>
            <a:stCxn id="29" idx="3"/>
            <a:endCxn id="32" idx="1"/>
          </p:cNvCxnSpPr>
          <p:nvPr/>
        </p:nvCxnSpPr>
        <p:spPr>
          <a:xfrm flipV="1">
            <a:off x="6643701" y="5731271"/>
            <a:ext cx="405690" cy="2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EA52A10-0250-B848-B3DD-73375ABA053A}"/>
              </a:ext>
            </a:extLst>
          </p:cNvPr>
          <p:cNvCxnSpPr>
            <a:stCxn id="35" idx="3"/>
            <a:endCxn id="40" idx="1"/>
          </p:cNvCxnSpPr>
          <p:nvPr/>
        </p:nvCxnSpPr>
        <p:spPr>
          <a:xfrm flipV="1">
            <a:off x="6643701" y="6438745"/>
            <a:ext cx="405689" cy="8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Image 54" descr="https://www.univ-paris-diderot.fr/sites/default/files/communication/mail/LogoMailUP/Mail_LogoUP154x50.jpg"/>
          <p:cNvPicPr/>
          <p:nvPr/>
        </p:nvPicPr>
        <p:blipFill>
          <a:blip r:link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001"/>
            <a:ext cx="1317804" cy="4786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11571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135</Words>
  <Application>Microsoft Office PowerPoint</Application>
  <PresentationFormat>Affichage à l'écran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Janet</dc:creator>
  <cp:lastModifiedBy>agentup</cp:lastModifiedBy>
  <cp:revision>58</cp:revision>
  <cp:lastPrinted>2019-03-13T11:28:13Z</cp:lastPrinted>
  <dcterms:created xsi:type="dcterms:W3CDTF">2017-03-09T13:42:29Z</dcterms:created>
  <dcterms:modified xsi:type="dcterms:W3CDTF">2022-05-29T14:47:56Z</dcterms:modified>
</cp:coreProperties>
</file>