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5854"/>
    <p:restoredTop sz="95988"/>
  </p:normalViewPr>
  <p:slideViewPr>
    <p:cSldViewPr>
      <p:cViewPr varScale="1">
        <p:scale>
          <a:sx n="88" d="100"/>
          <a:sy n="88" d="100"/>
        </p:scale>
        <p:origin x="1843" y="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C8860-3604-4942-B70E-FE9C4A93122A}" type="datetimeFigureOut">
              <a:rPr lang="fr-FR" smtClean="0"/>
              <a:pPr/>
              <a:t>31/08/2022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F60A5-8C28-4779-98E2-FA0C4447CE0D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924160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C8860-3604-4942-B70E-FE9C4A93122A}" type="datetimeFigureOut">
              <a:rPr lang="fr-FR" smtClean="0"/>
              <a:pPr/>
              <a:t>31/08/2022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F60A5-8C28-4779-98E2-FA0C4447CE0D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057164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C8860-3604-4942-B70E-FE9C4A93122A}" type="datetimeFigureOut">
              <a:rPr lang="fr-FR" smtClean="0"/>
              <a:pPr/>
              <a:t>31/08/2022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F60A5-8C28-4779-98E2-FA0C4447CE0D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60370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C8860-3604-4942-B70E-FE9C4A93122A}" type="datetimeFigureOut">
              <a:rPr lang="fr-FR" smtClean="0"/>
              <a:pPr/>
              <a:t>31/08/2022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F60A5-8C28-4779-98E2-FA0C4447CE0D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784128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C8860-3604-4942-B70E-FE9C4A93122A}" type="datetimeFigureOut">
              <a:rPr lang="fr-FR" smtClean="0"/>
              <a:pPr/>
              <a:t>31/08/2022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F60A5-8C28-4779-98E2-FA0C4447CE0D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609680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C8860-3604-4942-B70E-FE9C4A93122A}" type="datetimeFigureOut">
              <a:rPr lang="fr-FR" smtClean="0"/>
              <a:pPr/>
              <a:t>31/08/2022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F60A5-8C28-4779-98E2-FA0C4447CE0D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69836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C8860-3604-4942-B70E-FE9C4A93122A}" type="datetimeFigureOut">
              <a:rPr lang="fr-FR" smtClean="0"/>
              <a:pPr/>
              <a:t>31/08/2022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F60A5-8C28-4779-98E2-FA0C4447CE0D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474657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C8860-3604-4942-B70E-FE9C4A93122A}" type="datetimeFigureOut">
              <a:rPr lang="fr-FR" smtClean="0"/>
              <a:pPr/>
              <a:t>31/08/2022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F60A5-8C28-4779-98E2-FA0C4447CE0D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99382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C8860-3604-4942-B70E-FE9C4A93122A}" type="datetimeFigureOut">
              <a:rPr lang="fr-FR" smtClean="0"/>
              <a:pPr/>
              <a:t>31/08/2022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F60A5-8C28-4779-98E2-FA0C4447CE0D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662912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C8860-3604-4942-B70E-FE9C4A93122A}" type="datetimeFigureOut">
              <a:rPr lang="fr-FR" smtClean="0"/>
              <a:pPr/>
              <a:t>31/08/2022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F60A5-8C28-4779-98E2-FA0C4447CE0D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709777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C8860-3604-4942-B70E-FE9C4A93122A}" type="datetimeFigureOut">
              <a:rPr lang="fr-FR" smtClean="0"/>
              <a:pPr/>
              <a:t>31/08/2022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F60A5-8C28-4779-98E2-FA0C4447CE0D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755496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0C8860-3604-4942-B70E-FE9C4A93122A}" type="datetimeFigureOut">
              <a:rPr lang="fr-FR" smtClean="0"/>
              <a:pPr/>
              <a:t>31/08/2022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2F60A5-8C28-4779-98E2-FA0C4447CE0D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469241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https://www.univ-paris-diderot.fr/sites/default/files/communication/mail/LogoMailUP/Mail_LogoUP154x50.jpg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_s1041"/>
          <p:cNvSpPr>
            <a:spLocks noChangeArrowheads="1"/>
          </p:cNvSpPr>
          <p:nvPr/>
        </p:nvSpPr>
        <p:spPr bwMode="auto">
          <a:xfrm>
            <a:off x="344793" y="166929"/>
            <a:ext cx="8569325" cy="533882"/>
          </a:xfrm>
          <a:prstGeom prst="roundRect">
            <a:avLst>
              <a:gd name="adj" fmla="val 42542"/>
            </a:avLst>
          </a:prstGeom>
          <a:solidFill>
            <a:srgbClr val="CBD8ED"/>
          </a:solidFill>
          <a:ln w="19050" algn="ctr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/>
            <a:r>
              <a:rPr lang="fr-FR" sz="1200" b="1" i="1" dirty="0">
                <a:latin typeface="Arial" panose="020B0604020202020204" pitchFamily="34" charset="0"/>
                <a:cs typeface="Arial" panose="020B0604020202020204" pitchFamily="34" charset="0"/>
              </a:rPr>
              <a:t>Ecole d’Ingénieur Denis Diderot</a:t>
            </a:r>
          </a:p>
          <a:p>
            <a:pPr algn="ctr"/>
            <a:r>
              <a:rPr lang="fr-FR" sz="12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Comité de Direction</a:t>
            </a:r>
            <a:endParaRPr lang="fr-FR" sz="1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1" name="_s1041" descr="5 %"/>
          <p:cNvSpPr>
            <a:spLocks noChangeArrowheads="1"/>
          </p:cNvSpPr>
          <p:nvPr/>
        </p:nvSpPr>
        <p:spPr bwMode="auto">
          <a:xfrm>
            <a:off x="3392761" y="903599"/>
            <a:ext cx="2265761" cy="539684"/>
          </a:xfrm>
          <a:prstGeom prst="roundRect">
            <a:avLst>
              <a:gd name="adj" fmla="val 0"/>
            </a:avLst>
          </a:prstGeom>
          <a:solidFill>
            <a:schemeClr val="bg1">
              <a:lumMod val="95000"/>
            </a:schemeClr>
          </a:solidFill>
          <a:ln w="6350" algn="ctr">
            <a:solidFill>
              <a:schemeClr val="tx1"/>
            </a:solidFill>
            <a:round/>
            <a:headEnd/>
            <a:tailEnd/>
          </a:ln>
        </p:spPr>
        <p:txBody>
          <a:bodyPr lIns="18000" tIns="0" rIns="18000" bIns="0" anchor="ctr"/>
          <a:lstStyle/>
          <a:p>
            <a:pPr algn="ctr"/>
            <a:r>
              <a:rPr lang="fr-FR" sz="1400" dirty="0" smtClean="0">
                <a:latin typeface="+mn-lt"/>
              </a:rPr>
              <a:t>Angela Vasanelli</a:t>
            </a:r>
            <a:endParaRPr lang="fr-FR" sz="1400" dirty="0">
              <a:latin typeface="+mn-lt"/>
            </a:endParaRPr>
          </a:p>
          <a:p>
            <a:pPr algn="ctr"/>
            <a:r>
              <a:rPr lang="fr-FR" sz="1200" b="1" dirty="0" smtClean="0">
                <a:latin typeface="+mn-lt"/>
              </a:rPr>
              <a:t>Directrice</a:t>
            </a:r>
            <a:endParaRPr lang="fr-FR" sz="1200" b="1" dirty="0">
              <a:latin typeface="+mn-lt"/>
            </a:endParaRPr>
          </a:p>
        </p:txBody>
      </p:sp>
      <p:sp>
        <p:nvSpPr>
          <p:cNvPr id="53" name="_s1041" descr="5 %"/>
          <p:cNvSpPr>
            <a:spLocks noChangeArrowheads="1"/>
          </p:cNvSpPr>
          <p:nvPr/>
        </p:nvSpPr>
        <p:spPr bwMode="auto">
          <a:xfrm>
            <a:off x="839876" y="2017143"/>
            <a:ext cx="2463481" cy="571504"/>
          </a:xfrm>
          <a:prstGeom prst="roundRect">
            <a:avLst>
              <a:gd name="adj" fmla="val 0"/>
            </a:avLst>
          </a:prstGeom>
          <a:noFill/>
          <a:ln w="6350" algn="ctr">
            <a:solidFill>
              <a:schemeClr val="tx1"/>
            </a:solidFill>
            <a:round/>
            <a:headEnd/>
            <a:tailEnd/>
          </a:ln>
        </p:spPr>
        <p:txBody>
          <a:bodyPr lIns="18000" tIns="0" rIns="18000" bIns="0" anchor="ctr"/>
          <a:lstStyle/>
          <a:p>
            <a:pPr algn="ctr"/>
            <a:endParaRPr lang="fr-FR" sz="1400" b="1" dirty="0">
              <a:latin typeface="+mn-lt"/>
            </a:endParaRPr>
          </a:p>
          <a:p>
            <a:pPr algn="ctr"/>
            <a:r>
              <a:rPr lang="fr-FR" sz="1400" dirty="0"/>
              <a:t>Isabelle Lambert</a:t>
            </a:r>
            <a:r>
              <a:rPr lang="fr-FR" sz="1400" dirty="0">
                <a:latin typeface="+mn-lt"/>
              </a:rPr>
              <a:t> </a:t>
            </a:r>
          </a:p>
          <a:p>
            <a:pPr algn="ctr"/>
            <a:r>
              <a:rPr lang="fr-FR" sz="1200" b="1" dirty="0">
                <a:latin typeface="+mn-lt"/>
              </a:rPr>
              <a:t>Responsable</a:t>
            </a:r>
            <a:r>
              <a:rPr lang="fr-FR" sz="1200" b="1" dirty="0"/>
              <a:t> Administrative</a:t>
            </a:r>
            <a:endParaRPr lang="fr-FR" sz="1200" b="1" dirty="0">
              <a:latin typeface="+mn-lt"/>
            </a:endParaRPr>
          </a:p>
          <a:p>
            <a:pPr algn="ctr"/>
            <a:r>
              <a:rPr lang="fr-FR" sz="1400" b="1" dirty="0">
                <a:latin typeface="+mn-lt"/>
              </a:rPr>
              <a:t>		</a:t>
            </a:r>
          </a:p>
        </p:txBody>
      </p:sp>
      <p:sp>
        <p:nvSpPr>
          <p:cNvPr id="91" name="_s1041" descr="5 %"/>
          <p:cNvSpPr>
            <a:spLocks noChangeArrowheads="1"/>
          </p:cNvSpPr>
          <p:nvPr/>
        </p:nvSpPr>
        <p:spPr bwMode="auto">
          <a:xfrm>
            <a:off x="6172581" y="1334023"/>
            <a:ext cx="1904579" cy="664073"/>
          </a:xfrm>
          <a:prstGeom prst="roundRect">
            <a:avLst>
              <a:gd name="adj" fmla="val 0"/>
            </a:avLst>
          </a:prstGeom>
          <a:solidFill>
            <a:schemeClr val="bg1">
              <a:lumMod val="95000"/>
            </a:schemeClr>
          </a:solidFill>
          <a:ln w="6350" algn="ctr">
            <a:solidFill>
              <a:schemeClr val="tx1"/>
            </a:solidFill>
            <a:round/>
            <a:headEnd/>
            <a:tailEnd/>
          </a:ln>
        </p:spPr>
        <p:txBody>
          <a:bodyPr lIns="18000" tIns="0" rIns="18000" bIns="0" anchor="ctr"/>
          <a:lstStyle/>
          <a:p>
            <a:pPr algn="ctr"/>
            <a:r>
              <a:rPr lang="fr-FR" sz="1400" dirty="0" smtClean="0"/>
              <a:t>Fayna Mammeri</a:t>
            </a:r>
            <a:endParaRPr lang="fr-FR" sz="1400" dirty="0"/>
          </a:p>
          <a:p>
            <a:pPr algn="ctr"/>
            <a:r>
              <a:rPr lang="fr-FR" sz="1200" b="1" dirty="0" smtClean="0"/>
              <a:t>Directrice </a:t>
            </a:r>
            <a:r>
              <a:rPr lang="fr-FR" sz="1200" b="1" dirty="0"/>
              <a:t>des Etudes </a:t>
            </a:r>
          </a:p>
          <a:p>
            <a:pPr algn="ctr"/>
            <a:r>
              <a:rPr lang="fr-FR" sz="1200" b="1" dirty="0" err="1"/>
              <a:t>Resp</a:t>
            </a:r>
            <a:r>
              <a:rPr lang="fr-FR" sz="1200" b="1" dirty="0"/>
              <a:t>. du Tronc commun</a:t>
            </a:r>
          </a:p>
        </p:txBody>
      </p:sp>
      <p:sp>
        <p:nvSpPr>
          <p:cNvPr id="52" name="_s1041" descr="5 %"/>
          <p:cNvSpPr>
            <a:spLocks noChangeArrowheads="1"/>
          </p:cNvSpPr>
          <p:nvPr/>
        </p:nvSpPr>
        <p:spPr bwMode="auto">
          <a:xfrm>
            <a:off x="6172581" y="2104263"/>
            <a:ext cx="1904579" cy="642942"/>
          </a:xfrm>
          <a:prstGeom prst="roundRect">
            <a:avLst>
              <a:gd name="adj" fmla="val 0"/>
            </a:avLst>
          </a:prstGeom>
          <a:solidFill>
            <a:schemeClr val="bg1">
              <a:lumMod val="95000"/>
            </a:schemeClr>
          </a:solidFill>
          <a:ln w="6350" algn="ctr">
            <a:solidFill>
              <a:schemeClr val="tx1"/>
            </a:solidFill>
            <a:round/>
            <a:headEnd/>
            <a:tailEnd/>
          </a:ln>
        </p:spPr>
        <p:txBody>
          <a:bodyPr lIns="18000" tIns="0" rIns="18000" bIns="0" anchor="ctr"/>
          <a:lstStyle/>
          <a:p>
            <a:pPr algn="ctr"/>
            <a:endParaRPr lang="fr-FR" sz="1400" b="1" dirty="0">
              <a:latin typeface="+mn-lt"/>
            </a:endParaRPr>
          </a:p>
          <a:p>
            <a:pPr algn="ctr"/>
            <a:r>
              <a:rPr lang="fr-FR" sz="1400" dirty="0"/>
              <a:t>Souad Ammar-</a:t>
            </a:r>
            <a:r>
              <a:rPr lang="fr-FR" sz="1400" dirty="0" err="1"/>
              <a:t>Merah</a:t>
            </a:r>
            <a:endParaRPr lang="fr-FR" sz="1400" dirty="0"/>
          </a:p>
          <a:p>
            <a:pPr algn="ctr"/>
            <a:r>
              <a:rPr lang="fr-FR" sz="1200" b="1" dirty="0"/>
              <a:t>Directrice Adjointe</a:t>
            </a:r>
          </a:p>
          <a:p>
            <a:pPr algn="ctr"/>
            <a:r>
              <a:rPr lang="fr-FR" sz="1200" b="1" dirty="0" err="1"/>
              <a:t>Resp</a:t>
            </a:r>
            <a:r>
              <a:rPr lang="fr-FR" sz="1200" b="1" dirty="0"/>
              <a:t>. de la communication</a:t>
            </a:r>
          </a:p>
          <a:p>
            <a:pPr algn="ctr"/>
            <a:endParaRPr lang="fr-FR" sz="1400" b="1" dirty="0">
              <a:latin typeface="+mn-lt"/>
            </a:endParaRPr>
          </a:p>
        </p:txBody>
      </p:sp>
      <p:sp>
        <p:nvSpPr>
          <p:cNvPr id="99" name="Rectangle 98"/>
          <p:cNvSpPr/>
          <p:nvPr/>
        </p:nvSpPr>
        <p:spPr>
          <a:xfrm>
            <a:off x="243376" y="6454497"/>
            <a:ext cx="824672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100" b="1" dirty="0"/>
              <a:t>Suppléants des Responsables de spécialité : </a:t>
            </a:r>
            <a:r>
              <a:rPr lang="fr-FR" sz="1100" dirty="0"/>
              <a:t>Julien Girard (GP), Ahmed </a:t>
            </a:r>
            <a:r>
              <a:rPr lang="fr-FR" sz="1100" dirty="0" err="1"/>
              <a:t>Bouaijani</a:t>
            </a:r>
            <a:r>
              <a:rPr lang="fr-FR" sz="1100" dirty="0"/>
              <a:t> (SIE), Souad Ammar-</a:t>
            </a:r>
            <a:r>
              <a:rPr lang="fr-FR" sz="1100" dirty="0" err="1"/>
              <a:t>Merah</a:t>
            </a:r>
            <a:r>
              <a:rPr lang="fr-FR" sz="1100" dirty="0"/>
              <a:t> (MN), Véronique Gruber (GB)</a:t>
            </a:r>
          </a:p>
          <a:p>
            <a:r>
              <a:rPr lang="fr-FR" sz="1100" b="1" dirty="0"/>
              <a:t>Invitée permanente </a:t>
            </a:r>
            <a:r>
              <a:rPr lang="fr-FR" sz="1100" b="1" dirty="0" smtClean="0"/>
              <a:t>:</a:t>
            </a:r>
            <a:r>
              <a:rPr lang="fr-FR" sz="1100" dirty="0" err="1"/>
              <a:t>Darine</a:t>
            </a:r>
            <a:r>
              <a:rPr lang="fr-FR" sz="1100" dirty="0"/>
              <a:t> Abi </a:t>
            </a:r>
            <a:r>
              <a:rPr lang="fr-FR" sz="1100" dirty="0" err="1"/>
              <a:t>Haidar</a:t>
            </a:r>
            <a:r>
              <a:rPr lang="fr-FR" sz="1100" dirty="0"/>
              <a:t> </a:t>
            </a:r>
            <a:r>
              <a:rPr lang="fr-FR" sz="1100" dirty="0" smtClean="0"/>
              <a:t>, </a:t>
            </a:r>
            <a:r>
              <a:rPr lang="fr-FR" sz="1100" dirty="0"/>
              <a:t>Responsable CUPGE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59A206BC-28B3-DD40-BBFC-4B6E95D87327}"/>
              </a:ext>
            </a:extLst>
          </p:cNvPr>
          <p:cNvSpPr txBox="1"/>
          <p:nvPr/>
        </p:nvSpPr>
        <p:spPr>
          <a:xfrm>
            <a:off x="839877" y="2970307"/>
            <a:ext cx="247364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b="1" dirty="0"/>
              <a:t>Responsables de spécialité</a:t>
            </a:r>
          </a:p>
        </p:txBody>
      </p:sp>
      <p:sp>
        <p:nvSpPr>
          <p:cNvPr id="48" name="_s1041" descr="5 %">
            <a:extLst>
              <a:ext uri="{FF2B5EF4-FFF2-40B4-BE49-F238E27FC236}">
                <a16:creationId xmlns:a16="http://schemas.microsoft.com/office/drawing/2014/main" id="{2A4D19D1-12E5-1B4C-9D38-52D008160D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9877" y="3317093"/>
            <a:ext cx="2473641" cy="638879"/>
          </a:xfrm>
          <a:prstGeom prst="roundRect">
            <a:avLst>
              <a:gd name="adj" fmla="val 0"/>
            </a:avLst>
          </a:prstGeom>
          <a:solidFill>
            <a:schemeClr val="accent3">
              <a:lumMod val="20000"/>
              <a:lumOff val="80000"/>
            </a:schemeClr>
          </a:solidFill>
          <a:ln w="6350" algn="ctr">
            <a:solidFill>
              <a:schemeClr val="tx1"/>
            </a:solidFill>
            <a:round/>
            <a:headEnd/>
            <a:tailEnd/>
          </a:ln>
        </p:spPr>
        <p:txBody>
          <a:bodyPr lIns="18000" tIns="0" rIns="18000" bIns="0" anchor="ctr"/>
          <a:lstStyle/>
          <a:p>
            <a:pPr algn="ctr"/>
            <a:r>
              <a:rPr lang="fr-FR" sz="1400" dirty="0"/>
              <a:t>Michel Piat</a:t>
            </a:r>
          </a:p>
          <a:p>
            <a:pPr algn="ctr"/>
            <a:r>
              <a:rPr lang="fr-FR" sz="1200" b="1" dirty="0"/>
              <a:t>Génie Physique</a:t>
            </a:r>
          </a:p>
        </p:txBody>
      </p:sp>
      <p:sp>
        <p:nvSpPr>
          <p:cNvPr id="49" name="_s1041" descr="5 %">
            <a:extLst>
              <a:ext uri="{FF2B5EF4-FFF2-40B4-BE49-F238E27FC236}">
                <a16:creationId xmlns:a16="http://schemas.microsoft.com/office/drawing/2014/main" id="{4FB01C75-4645-824D-A53B-6FACF4BEC8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9877" y="4033990"/>
            <a:ext cx="2463481" cy="642942"/>
          </a:xfrm>
          <a:prstGeom prst="roundRect">
            <a:avLst>
              <a:gd name="adj" fmla="val 0"/>
            </a:avLst>
          </a:prstGeom>
          <a:solidFill>
            <a:schemeClr val="accent4">
              <a:lumMod val="20000"/>
              <a:lumOff val="80000"/>
            </a:schemeClr>
          </a:solidFill>
          <a:ln w="6350" algn="ctr">
            <a:solidFill>
              <a:schemeClr val="tx1"/>
            </a:solidFill>
            <a:round/>
            <a:headEnd/>
            <a:tailEnd/>
          </a:ln>
        </p:spPr>
        <p:txBody>
          <a:bodyPr lIns="18000" tIns="0" rIns="18000" bIns="0" anchor="ctr"/>
          <a:lstStyle/>
          <a:p>
            <a:pPr algn="ctr"/>
            <a:r>
              <a:rPr lang="fr-FR" sz="1400" dirty="0">
                <a:latin typeface="+mn-lt"/>
              </a:rPr>
              <a:t>Roberto </a:t>
            </a:r>
            <a:r>
              <a:rPr lang="fr-FR" sz="1400" dirty="0" err="1">
                <a:latin typeface="+mn-lt"/>
              </a:rPr>
              <a:t>Amadio</a:t>
            </a:r>
            <a:endParaRPr lang="fr-FR" sz="1400" dirty="0">
              <a:latin typeface="+mn-lt"/>
            </a:endParaRPr>
          </a:p>
          <a:p>
            <a:pPr algn="ctr"/>
            <a:r>
              <a:rPr lang="fr-FR" sz="1200" b="1" dirty="0"/>
              <a:t>Systèmes Informatiques Embarqués</a:t>
            </a:r>
          </a:p>
        </p:txBody>
      </p:sp>
      <p:sp>
        <p:nvSpPr>
          <p:cNvPr id="51" name="_s1041" descr="5 %">
            <a:extLst>
              <a:ext uri="{FF2B5EF4-FFF2-40B4-BE49-F238E27FC236}">
                <a16:creationId xmlns:a16="http://schemas.microsoft.com/office/drawing/2014/main" id="{B83E2C5A-6708-C24C-980B-D157E2BF71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9877" y="4746439"/>
            <a:ext cx="2463481" cy="642942"/>
          </a:xfrm>
          <a:prstGeom prst="roundRect">
            <a:avLst>
              <a:gd name="adj" fmla="val 0"/>
            </a:avLst>
          </a:prstGeom>
          <a:solidFill>
            <a:schemeClr val="accent5">
              <a:lumMod val="20000"/>
              <a:lumOff val="80000"/>
            </a:schemeClr>
          </a:solidFill>
          <a:ln w="6350" algn="ctr">
            <a:solidFill>
              <a:schemeClr val="tx1"/>
            </a:solidFill>
            <a:round/>
            <a:headEnd/>
            <a:tailEnd/>
          </a:ln>
        </p:spPr>
        <p:txBody>
          <a:bodyPr lIns="18000" tIns="0" rIns="18000" bIns="0" anchor="ctr"/>
          <a:lstStyle/>
          <a:p>
            <a:pPr algn="ctr"/>
            <a:r>
              <a:rPr lang="fr-FR" sz="1400" dirty="0"/>
              <a:t>Nicolas </a:t>
            </a:r>
            <a:r>
              <a:rPr lang="fr-FR" sz="1400" dirty="0" err="1"/>
              <a:t>Battaglini</a:t>
            </a:r>
            <a:endParaRPr lang="fr-FR" sz="1400" dirty="0"/>
          </a:p>
          <a:p>
            <a:pPr algn="ctr"/>
            <a:r>
              <a:rPr lang="fr-FR" sz="1200" b="1" dirty="0"/>
              <a:t>Matériaux et Nanotechnologies</a:t>
            </a:r>
          </a:p>
        </p:txBody>
      </p:sp>
      <p:sp>
        <p:nvSpPr>
          <p:cNvPr id="54" name="_s1041" descr="5 %">
            <a:extLst>
              <a:ext uri="{FF2B5EF4-FFF2-40B4-BE49-F238E27FC236}">
                <a16:creationId xmlns:a16="http://schemas.microsoft.com/office/drawing/2014/main" id="{C1FBFED0-7B38-DF4E-BCF4-934CA9A90A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9877" y="5460819"/>
            <a:ext cx="2463481" cy="642942"/>
          </a:xfrm>
          <a:prstGeom prst="roundRect">
            <a:avLst>
              <a:gd name="adj" fmla="val 0"/>
            </a:avLst>
          </a:prstGeom>
          <a:solidFill>
            <a:schemeClr val="accent6">
              <a:lumMod val="20000"/>
              <a:lumOff val="80000"/>
            </a:schemeClr>
          </a:solidFill>
          <a:ln w="6350" algn="ctr">
            <a:solidFill>
              <a:schemeClr val="tx1"/>
            </a:solidFill>
            <a:round/>
            <a:headEnd/>
            <a:tailEnd/>
          </a:ln>
        </p:spPr>
        <p:txBody>
          <a:bodyPr lIns="18000" tIns="0" rIns="18000" bIns="0" anchor="ctr"/>
          <a:lstStyle/>
          <a:p>
            <a:pPr algn="ctr"/>
            <a:r>
              <a:rPr lang="fr-FR" sz="1400" dirty="0"/>
              <a:t>Catherine </a:t>
            </a:r>
            <a:r>
              <a:rPr lang="fr-FR" sz="1400" dirty="0" err="1"/>
              <a:t>Etchebest</a:t>
            </a:r>
            <a:endParaRPr lang="fr-FR" sz="1400" dirty="0"/>
          </a:p>
          <a:p>
            <a:pPr algn="ctr"/>
            <a:r>
              <a:rPr lang="fr-FR" sz="1200" b="1" dirty="0"/>
              <a:t>Génie Biologique</a:t>
            </a:r>
          </a:p>
        </p:txBody>
      </p:sp>
      <p:sp>
        <p:nvSpPr>
          <p:cNvPr id="72" name="_s1041" descr="5 %">
            <a:extLst>
              <a:ext uri="{FF2B5EF4-FFF2-40B4-BE49-F238E27FC236}">
                <a16:creationId xmlns:a16="http://schemas.microsoft.com/office/drawing/2014/main" id="{AB184E20-A513-BB4C-89EE-923C7DCF18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59882" y="3317679"/>
            <a:ext cx="1917278" cy="638879"/>
          </a:xfrm>
          <a:prstGeom prst="roundRect">
            <a:avLst>
              <a:gd name="adj" fmla="val 0"/>
            </a:avLst>
          </a:prstGeom>
          <a:solidFill>
            <a:schemeClr val="accent2">
              <a:lumMod val="20000"/>
              <a:lumOff val="80000"/>
            </a:schemeClr>
          </a:solidFill>
          <a:ln w="6350" algn="ctr">
            <a:solidFill>
              <a:schemeClr val="tx1"/>
            </a:solidFill>
            <a:round/>
            <a:headEnd/>
            <a:tailEnd/>
          </a:ln>
        </p:spPr>
        <p:txBody>
          <a:bodyPr lIns="18000" tIns="0" rIns="18000" bIns="0" anchor="ctr"/>
          <a:lstStyle/>
          <a:p>
            <a:pPr algn="ctr"/>
            <a:endParaRPr lang="fr-FR" sz="1200" b="1" dirty="0"/>
          </a:p>
          <a:p>
            <a:pPr algn="ctr"/>
            <a:r>
              <a:rPr lang="fr-FR" sz="1400" dirty="0"/>
              <a:t>François Jouve</a:t>
            </a:r>
          </a:p>
          <a:p>
            <a:pPr algn="ctr"/>
            <a:r>
              <a:rPr lang="fr-FR" sz="1200" b="1" dirty="0"/>
              <a:t>R</a:t>
            </a:r>
            <a:r>
              <a:rPr lang="fr-FR" sz="1200" b="1" dirty="0">
                <a:latin typeface="+mn-lt"/>
              </a:rPr>
              <a:t>ecrutement</a:t>
            </a:r>
          </a:p>
          <a:p>
            <a:pPr algn="ctr"/>
            <a:r>
              <a:rPr lang="fr-FR" sz="1200" b="1" dirty="0">
                <a:latin typeface="+mn-lt"/>
              </a:rPr>
              <a:t>	</a:t>
            </a:r>
          </a:p>
        </p:txBody>
      </p:sp>
      <p:sp>
        <p:nvSpPr>
          <p:cNvPr id="73" name="_s1041" descr="5 %">
            <a:extLst>
              <a:ext uri="{FF2B5EF4-FFF2-40B4-BE49-F238E27FC236}">
                <a16:creationId xmlns:a16="http://schemas.microsoft.com/office/drawing/2014/main" id="{CDBA9E6A-BCFE-7347-84B7-91F188D7E4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59882" y="4032059"/>
            <a:ext cx="1917278" cy="638879"/>
          </a:xfrm>
          <a:prstGeom prst="roundRect">
            <a:avLst>
              <a:gd name="adj" fmla="val 0"/>
            </a:avLst>
          </a:prstGeom>
          <a:solidFill>
            <a:schemeClr val="accent2">
              <a:lumMod val="20000"/>
              <a:lumOff val="80000"/>
            </a:schemeClr>
          </a:solidFill>
          <a:ln w="6350" algn="ctr">
            <a:solidFill>
              <a:schemeClr val="tx1"/>
            </a:solidFill>
            <a:round/>
            <a:headEnd/>
            <a:tailEnd/>
          </a:ln>
        </p:spPr>
        <p:txBody>
          <a:bodyPr lIns="18000" tIns="0" rIns="18000" bIns="0" anchor="ctr"/>
          <a:lstStyle/>
          <a:p>
            <a:pPr algn="ctr"/>
            <a:endParaRPr lang="fr-FR" sz="1200" b="1" dirty="0"/>
          </a:p>
          <a:p>
            <a:pPr algn="ctr"/>
            <a:r>
              <a:rPr lang="fr-FR" sz="1400" dirty="0"/>
              <a:t>Thierry </a:t>
            </a:r>
            <a:r>
              <a:rPr lang="fr-FR" sz="1400" dirty="0" err="1"/>
              <a:t>Lorioux</a:t>
            </a:r>
            <a:endParaRPr lang="fr-FR" sz="1400" dirty="0"/>
          </a:p>
          <a:p>
            <a:pPr algn="ctr"/>
            <a:r>
              <a:rPr lang="fr-FR" sz="1200" b="1" dirty="0"/>
              <a:t>R</a:t>
            </a:r>
            <a:r>
              <a:rPr lang="fr-FR" sz="1200" b="1" dirty="0">
                <a:latin typeface="+mn-lt"/>
              </a:rPr>
              <a:t>elations entreprises, Stages</a:t>
            </a:r>
          </a:p>
          <a:p>
            <a:pPr algn="ctr"/>
            <a:r>
              <a:rPr lang="fr-FR" sz="1200" b="1" dirty="0">
                <a:latin typeface="+mn-lt"/>
              </a:rPr>
              <a:t>	</a:t>
            </a:r>
          </a:p>
        </p:txBody>
      </p:sp>
      <p:sp>
        <p:nvSpPr>
          <p:cNvPr id="74" name="_s1041" descr="5 %">
            <a:extLst>
              <a:ext uri="{FF2B5EF4-FFF2-40B4-BE49-F238E27FC236}">
                <a16:creationId xmlns:a16="http://schemas.microsoft.com/office/drawing/2014/main" id="{318C9141-C0DD-CD49-941A-F0556BC503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59882" y="4746439"/>
            <a:ext cx="1917278" cy="638879"/>
          </a:xfrm>
          <a:prstGeom prst="roundRect">
            <a:avLst>
              <a:gd name="adj" fmla="val 0"/>
            </a:avLst>
          </a:prstGeom>
          <a:solidFill>
            <a:schemeClr val="accent2">
              <a:lumMod val="20000"/>
              <a:lumOff val="80000"/>
            </a:schemeClr>
          </a:solidFill>
          <a:ln w="6350" algn="ctr">
            <a:solidFill>
              <a:schemeClr val="tx1"/>
            </a:solidFill>
            <a:round/>
            <a:headEnd/>
            <a:tailEnd/>
          </a:ln>
        </p:spPr>
        <p:txBody>
          <a:bodyPr lIns="18000" tIns="0" rIns="18000" bIns="0" anchor="ctr"/>
          <a:lstStyle/>
          <a:p>
            <a:pPr algn="ctr"/>
            <a:endParaRPr lang="fr-FR" sz="1200" b="1" dirty="0"/>
          </a:p>
          <a:p>
            <a:pPr algn="ctr"/>
            <a:r>
              <a:rPr lang="fr-FR" sz="1400" dirty="0" smtClean="0"/>
              <a:t>Kristina Davitt</a:t>
            </a:r>
            <a:endParaRPr lang="fr-FR" sz="1400" dirty="0"/>
          </a:p>
          <a:p>
            <a:pPr algn="ctr"/>
            <a:r>
              <a:rPr lang="fr-FR" sz="1200" b="1" dirty="0"/>
              <a:t>R</a:t>
            </a:r>
            <a:r>
              <a:rPr lang="fr-FR" sz="1200" b="1" dirty="0">
                <a:latin typeface="+mn-lt"/>
              </a:rPr>
              <a:t>elations internationales</a:t>
            </a:r>
          </a:p>
          <a:p>
            <a:pPr algn="ctr"/>
            <a:r>
              <a:rPr lang="fr-FR" sz="1200" b="1" dirty="0">
                <a:latin typeface="+mn-lt"/>
              </a:rPr>
              <a:t>	</a:t>
            </a:r>
          </a:p>
        </p:txBody>
      </p:sp>
      <p:sp>
        <p:nvSpPr>
          <p:cNvPr id="75" name="_s1041" descr="5 %">
            <a:extLst>
              <a:ext uri="{FF2B5EF4-FFF2-40B4-BE49-F238E27FC236}">
                <a16:creationId xmlns:a16="http://schemas.microsoft.com/office/drawing/2014/main" id="{AC0B3579-8209-254A-988A-CBAAD10DF8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59882" y="5460819"/>
            <a:ext cx="1917278" cy="638879"/>
          </a:xfrm>
          <a:prstGeom prst="roundRect">
            <a:avLst>
              <a:gd name="adj" fmla="val 0"/>
            </a:avLst>
          </a:prstGeom>
          <a:solidFill>
            <a:schemeClr val="accent2">
              <a:lumMod val="20000"/>
              <a:lumOff val="80000"/>
            </a:schemeClr>
          </a:solidFill>
          <a:ln w="6350" algn="ctr">
            <a:solidFill>
              <a:schemeClr val="tx1"/>
            </a:solidFill>
            <a:round/>
            <a:headEnd/>
            <a:tailEnd/>
          </a:ln>
        </p:spPr>
        <p:txBody>
          <a:bodyPr lIns="18000" tIns="0" rIns="18000" bIns="0" anchor="ctr"/>
          <a:lstStyle/>
          <a:p>
            <a:pPr algn="ctr"/>
            <a:endParaRPr lang="fr-FR" sz="1200" b="1" dirty="0"/>
          </a:p>
          <a:p>
            <a:pPr algn="ctr"/>
            <a:r>
              <a:rPr lang="fr-FR" sz="1400" dirty="0"/>
              <a:t>Jennifer </a:t>
            </a:r>
            <a:r>
              <a:rPr lang="fr-FR" sz="1400" dirty="0" err="1"/>
              <a:t>Peron</a:t>
            </a:r>
            <a:endParaRPr lang="fr-FR" sz="1400" dirty="0"/>
          </a:p>
          <a:p>
            <a:pPr algn="ctr"/>
            <a:r>
              <a:rPr lang="fr-FR" sz="1200" b="1" dirty="0">
                <a:latin typeface="+mn-lt"/>
              </a:rPr>
              <a:t>Actions citoyennes</a:t>
            </a:r>
          </a:p>
          <a:p>
            <a:pPr algn="ctr"/>
            <a:r>
              <a:rPr lang="fr-FR" sz="1200" b="1" dirty="0">
                <a:latin typeface="+mn-lt"/>
              </a:rPr>
              <a:t>	</a:t>
            </a:r>
          </a:p>
        </p:txBody>
      </p:sp>
      <p:cxnSp>
        <p:nvCxnSpPr>
          <p:cNvPr id="13" name="Elbow Connector 12">
            <a:extLst>
              <a:ext uri="{FF2B5EF4-FFF2-40B4-BE49-F238E27FC236}">
                <a16:creationId xmlns:a16="http://schemas.microsoft.com/office/drawing/2014/main" id="{864D9685-D4E3-5F4B-AA56-CB87B8C2BD98}"/>
              </a:ext>
            </a:extLst>
          </p:cNvPr>
          <p:cNvCxnSpPr>
            <a:cxnSpLocks/>
            <a:stCxn id="48" idx="3"/>
          </p:cNvCxnSpPr>
          <p:nvPr/>
        </p:nvCxnSpPr>
        <p:spPr>
          <a:xfrm>
            <a:off x="3313518" y="3636533"/>
            <a:ext cx="334671" cy="1040399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Elbow Connector 14">
            <a:extLst>
              <a:ext uri="{FF2B5EF4-FFF2-40B4-BE49-F238E27FC236}">
                <a16:creationId xmlns:a16="http://schemas.microsoft.com/office/drawing/2014/main" id="{079991F0-D7AF-AC4C-92DA-51D0A51BE885}"/>
              </a:ext>
            </a:extLst>
          </p:cNvPr>
          <p:cNvCxnSpPr>
            <a:cxnSpLocks/>
            <a:stCxn id="49" idx="3"/>
          </p:cNvCxnSpPr>
          <p:nvPr/>
        </p:nvCxnSpPr>
        <p:spPr>
          <a:xfrm>
            <a:off x="3303358" y="4355461"/>
            <a:ext cx="344831" cy="321471"/>
          </a:xfrm>
          <a:prstGeom prst="bentConnector3">
            <a:avLst>
              <a:gd name="adj1" fmla="val 9972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TextBox 75">
            <a:extLst>
              <a:ext uri="{FF2B5EF4-FFF2-40B4-BE49-F238E27FC236}">
                <a16:creationId xmlns:a16="http://schemas.microsoft.com/office/drawing/2014/main" id="{79E1F63A-4C3F-8142-9CE2-E076D2417268}"/>
              </a:ext>
            </a:extLst>
          </p:cNvPr>
          <p:cNvSpPr txBox="1"/>
          <p:nvPr/>
        </p:nvSpPr>
        <p:spPr>
          <a:xfrm>
            <a:off x="5720127" y="2984115"/>
            <a:ext cx="279678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b="1" dirty="0"/>
              <a:t>Responsables d’actions spécifiques</a:t>
            </a:r>
          </a:p>
        </p:txBody>
      </p:sp>
      <p:cxnSp>
        <p:nvCxnSpPr>
          <p:cNvPr id="18" name="Elbow Connector 17">
            <a:extLst>
              <a:ext uri="{FF2B5EF4-FFF2-40B4-BE49-F238E27FC236}">
                <a16:creationId xmlns:a16="http://schemas.microsoft.com/office/drawing/2014/main" id="{8C92F0BD-BB7E-AA46-91A8-47E409B0BE13}"/>
              </a:ext>
            </a:extLst>
          </p:cNvPr>
          <p:cNvCxnSpPr>
            <a:cxnSpLocks/>
            <a:stCxn id="51" idx="3"/>
          </p:cNvCxnSpPr>
          <p:nvPr/>
        </p:nvCxnSpPr>
        <p:spPr>
          <a:xfrm flipV="1">
            <a:off x="3303358" y="4672868"/>
            <a:ext cx="344831" cy="395042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Elbow Connector 19">
            <a:extLst>
              <a:ext uri="{FF2B5EF4-FFF2-40B4-BE49-F238E27FC236}">
                <a16:creationId xmlns:a16="http://schemas.microsoft.com/office/drawing/2014/main" id="{D57CB7E7-AD28-B548-B96A-88AFD3EBED8F}"/>
              </a:ext>
            </a:extLst>
          </p:cNvPr>
          <p:cNvCxnSpPr>
            <a:cxnSpLocks/>
            <a:stCxn id="54" idx="3"/>
          </p:cNvCxnSpPr>
          <p:nvPr/>
        </p:nvCxnSpPr>
        <p:spPr>
          <a:xfrm flipV="1">
            <a:off x="3303358" y="4672868"/>
            <a:ext cx="344831" cy="1109422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Elbow Connector 38">
            <a:extLst>
              <a:ext uri="{FF2B5EF4-FFF2-40B4-BE49-F238E27FC236}">
                <a16:creationId xmlns:a16="http://schemas.microsoft.com/office/drawing/2014/main" id="{A02FC340-A09B-654B-9678-D0E35D64DF0D}"/>
              </a:ext>
            </a:extLst>
          </p:cNvPr>
          <p:cNvCxnSpPr>
            <a:stCxn id="72" idx="1"/>
            <a:endCxn id="75" idx="1"/>
          </p:cNvCxnSpPr>
          <p:nvPr/>
        </p:nvCxnSpPr>
        <p:spPr>
          <a:xfrm rot="10800000" flipV="1">
            <a:off x="6159882" y="3637119"/>
            <a:ext cx="12700" cy="2143140"/>
          </a:xfrm>
          <a:prstGeom prst="bentConnector3">
            <a:avLst>
              <a:gd name="adj1" fmla="val 2942606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Elbow Connector 44">
            <a:extLst>
              <a:ext uri="{FF2B5EF4-FFF2-40B4-BE49-F238E27FC236}">
                <a16:creationId xmlns:a16="http://schemas.microsoft.com/office/drawing/2014/main" id="{D2AFB33B-CD7F-BA4E-84B0-4D2A9391618B}"/>
              </a:ext>
            </a:extLst>
          </p:cNvPr>
          <p:cNvCxnSpPr>
            <a:stCxn id="73" idx="1"/>
            <a:endCxn id="74" idx="1"/>
          </p:cNvCxnSpPr>
          <p:nvPr/>
        </p:nvCxnSpPr>
        <p:spPr>
          <a:xfrm rot="10800000" flipV="1">
            <a:off x="6159882" y="4351499"/>
            <a:ext cx="12700" cy="714380"/>
          </a:xfrm>
          <a:prstGeom prst="bentConnector3">
            <a:avLst>
              <a:gd name="adj1" fmla="val 2942606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Elbow Connector 81">
            <a:extLst>
              <a:ext uri="{FF2B5EF4-FFF2-40B4-BE49-F238E27FC236}">
                <a16:creationId xmlns:a16="http://schemas.microsoft.com/office/drawing/2014/main" id="{B714BD11-876B-FB43-B94A-3D6E2F32880C}"/>
              </a:ext>
            </a:extLst>
          </p:cNvPr>
          <p:cNvCxnSpPr>
            <a:cxnSpLocks/>
            <a:stCxn id="41" idx="2"/>
          </p:cNvCxnSpPr>
          <p:nvPr/>
        </p:nvCxnSpPr>
        <p:spPr>
          <a:xfrm rot="5400000">
            <a:off x="2381516" y="2720117"/>
            <a:ext cx="3420960" cy="867293"/>
          </a:xfrm>
          <a:prstGeom prst="bentConnector3">
            <a:avLst>
              <a:gd name="adj1" fmla="val 94756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Elbow Connector 84">
            <a:extLst>
              <a:ext uri="{FF2B5EF4-FFF2-40B4-BE49-F238E27FC236}">
                <a16:creationId xmlns:a16="http://schemas.microsoft.com/office/drawing/2014/main" id="{419087AA-219C-4443-8079-97662945FEFB}"/>
              </a:ext>
            </a:extLst>
          </p:cNvPr>
          <p:cNvCxnSpPr>
            <a:stCxn id="91" idx="1"/>
            <a:endCxn id="52" idx="1"/>
          </p:cNvCxnSpPr>
          <p:nvPr/>
        </p:nvCxnSpPr>
        <p:spPr>
          <a:xfrm rot="10800000" flipV="1">
            <a:off x="6172581" y="1666060"/>
            <a:ext cx="12700" cy="759674"/>
          </a:xfrm>
          <a:prstGeom prst="bentConnector3">
            <a:avLst>
              <a:gd name="adj1" fmla="val 3067827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Elbow Connector 99">
            <a:extLst>
              <a:ext uri="{FF2B5EF4-FFF2-40B4-BE49-F238E27FC236}">
                <a16:creationId xmlns:a16="http://schemas.microsoft.com/office/drawing/2014/main" id="{958F7D12-3EFC-CA48-926F-169FABC2402F}"/>
              </a:ext>
            </a:extLst>
          </p:cNvPr>
          <p:cNvCxnSpPr>
            <a:cxnSpLocks/>
            <a:stCxn id="53" idx="0"/>
            <a:endCxn id="41" idx="2"/>
          </p:cNvCxnSpPr>
          <p:nvPr/>
        </p:nvCxnSpPr>
        <p:spPr>
          <a:xfrm rot="5400000" flipH="1" flipV="1">
            <a:off x="3011699" y="503201"/>
            <a:ext cx="573860" cy="2454025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Elbow Connector 107">
            <a:extLst>
              <a:ext uri="{FF2B5EF4-FFF2-40B4-BE49-F238E27FC236}">
                <a16:creationId xmlns:a16="http://schemas.microsoft.com/office/drawing/2014/main" id="{409EE84A-CB32-144F-BAE5-D09A2766BF3C}"/>
              </a:ext>
            </a:extLst>
          </p:cNvPr>
          <p:cNvCxnSpPr>
            <a:stCxn id="41" idx="2"/>
          </p:cNvCxnSpPr>
          <p:nvPr/>
        </p:nvCxnSpPr>
        <p:spPr>
          <a:xfrm rot="16200000" flipH="1">
            <a:off x="4802445" y="1166480"/>
            <a:ext cx="716889" cy="1270494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Elbow Connector 115">
            <a:extLst>
              <a:ext uri="{FF2B5EF4-FFF2-40B4-BE49-F238E27FC236}">
                <a16:creationId xmlns:a16="http://schemas.microsoft.com/office/drawing/2014/main" id="{EC92F75D-235D-9A4B-B7BB-1D4C949818A4}"/>
              </a:ext>
            </a:extLst>
          </p:cNvPr>
          <p:cNvCxnSpPr>
            <a:stCxn id="41" idx="2"/>
          </p:cNvCxnSpPr>
          <p:nvPr/>
        </p:nvCxnSpPr>
        <p:spPr>
          <a:xfrm rot="16200000" flipH="1">
            <a:off x="3474582" y="2494342"/>
            <a:ext cx="3372614" cy="1270495"/>
          </a:xfrm>
          <a:prstGeom prst="bentConnector3">
            <a:avLst>
              <a:gd name="adj1" fmla="val 96116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2" name="Image 31" descr="https://www.univ-paris-diderot.fr/sites/default/files/communication/mail/LogoMailUP/Mail_LogoUP154x50.jpg"/>
          <p:cNvPicPr/>
          <p:nvPr/>
        </p:nvPicPr>
        <p:blipFill>
          <a:blip r:link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6134" y="190877"/>
            <a:ext cx="1257554" cy="509934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4208" y="258031"/>
            <a:ext cx="2307078" cy="3092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115715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205</TotalTime>
  <Words>116</Words>
  <Application>Microsoft Office PowerPoint</Application>
  <PresentationFormat>Affichage à l'écran (4:3)</PresentationFormat>
  <Paragraphs>43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4" baseType="lpstr">
      <vt:lpstr>Arial</vt:lpstr>
      <vt:lpstr>Calibri</vt:lpstr>
      <vt:lpstr>Thème Office</vt:lpstr>
      <vt:lpstr>Présentation PowerPoint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Janet</dc:creator>
  <cp:lastModifiedBy>ilambert</cp:lastModifiedBy>
  <cp:revision>69</cp:revision>
  <cp:lastPrinted>2019-03-13T11:28:13Z</cp:lastPrinted>
  <dcterms:created xsi:type="dcterms:W3CDTF">2017-03-09T13:42:29Z</dcterms:created>
  <dcterms:modified xsi:type="dcterms:W3CDTF">2022-08-31T11:32:27Z</dcterms:modified>
</cp:coreProperties>
</file>